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4"/>
  </p:notesMasterIdLst>
  <p:handoutMasterIdLst>
    <p:handoutMasterId r:id="rId35"/>
  </p:handoutMasterIdLst>
  <p:sldIdLst>
    <p:sldId id="256" r:id="rId3"/>
    <p:sldId id="334" r:id="rId4"/>
    <p:sldId id="270" r:id="rId5"/>
    <p:sldId id="371" r:id="rId6"/>
    <p:sldId id="372" r:id="rId7"/>
    <p:sldId id="373" r:id="rId8"/>
    <p:sldId id="374" r:id="rId9"/>
    <p:sldId id="377" r:id="rId10"/>
    <p:sldId id="378" r:id="rId11"/>
    <p:sldId id="380" r:id="rId12"/>
    <p:sldId id="381" r:id="rId13"/>
    <p:sldId id="401" r:id="rId14"/>
    <p:sldId id="402" r:id="rId15"/>
    <p:sldId id="383" r:id="rId16"/>
    <p:sldId id="384" r:id="rId17"/>
    <p:sldId id="385" r:id="rId18"/>
    <p:sldId id="386" r:id="rId19"/>
    <p:sldId id="387" r:id="rId20"/>
    <p:sldId id="388" r:id="rId21"/>
    <p:sldId id="389" r:id="rId22"/>
    <p:sldId id="390" r:id="rId23"/>
    <p:sldId id="391" r:id="rId24"/>
    <p:sldId id="392" r:id="rId25"/>
    <p:sldId id="395" r:id="rId26"/>
    <p:sldId id="393" r:id="rId27"/>
    <p:sldId id="394" r:id="rId28"/>
    <p:sldId id="396" r:id="rId29"/>
    <p:sldId id="397" r:id="rId30"/>
    <p:sldId id="398" r:id="rId31"/>
    <p:sldId id="399" r:id="rId32"/>
    <p:sldId id="400" r:id="rId33"/>
  </p:sldIdLst>
  <p:sldSz cx="9144000" cy="6858000" type="screen4x3"/>
  <p:notesSz cx="7315200" cy="9601200"/>
  <p:custDataLst>
    <p:tags r:id="rId3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 autoAdjust="0"/>
    <p:restoredTop sz="98475" autoAdjust="0"/>
  </p:normalViewPr>
  <p:slideViewPr>
    <p:cSldViewPr>
      <p:cViewPr varScale="1">
        <p:scale>
          <a:sx n="68" d="100"/>
          <a:sy n="68" d="100"/>
        </p:scale>
        <p:origin x="-10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03488C4-98EB-4F11-A782-CA71C8804C44}" type="datetimeFigureOut">
              <a:rPr lang="en-US"/>
              <a:pPr>
                <a:defRPr/>
              </a:pPr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4F369BDF-2908-4E61-A74C-81B70DFB4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9871A247-393C-4DAC-A451-1BDF64ED9417}" type="datetimeFigureOut">
              <a:rPr lang="en-US"/>
              <a:pPr>
                <a:defRPr/>
              </a:pPr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ED147A0A-4330-4C7D-A780-BBE9DA4D2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849552-4CE4-44D6-B5C6-413521378E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A7707A-0164-408F-BD2F-02A05115B2E9}" type="datetime8">
              <a:rPr lang="en-US"/>
              <a:pPr>
                <a:defRPr/>
              </a:pPr>
              <a:t>1/15/2013 10:08 AM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20B722-785A-4082-83FD-7DE669A01C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B8C99-BDF3-46FC-8824-C517FB7406D4}" type="datetime8">
              <a:rPr lang="en-US"/>
              <a:pPr>
                <a:defRPr/>
              </a:pPr>
              <a:t>1/15/2013 10:08 AM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B7063-E65A-4AE3-8FC6-695DABC25DB4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5C260-6023-425B-8B52-B5CA9175399A}" type="datetime8">
              <a:rPr lang="en-US"/>
              <a:pPr>
                <a:defRPr/>
              </a:pPr>
              <a:t>1/15/2013 10:08 AM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3484F-D68C-435F-BF6A-59C29DD95E19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F0F23-0DCB-424B-9B1C-4569BD6597B1}" type="datetime8">
              <a:rPr lang="en-US"/>
              <a:pPr>
                <a:defRPr/>
              </a:pPr>
              <a:t>1/15/2013 10:08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DDC06E6-DE4C-44DF-B796-DC238E129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6FA3-684E-4BCA-B58A-C2A82B2A5A83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EBFF192-10E4-4750-BD50-290F24E6D7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ADD92C-85AA-4CD3-8E38-855744AAFBB5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C6E10E5-4E7F-473E-8E1A-133402256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17840E-85FC-41DF-B010-875F7AB93D21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FEE3FD-3489-4708-82AF-1E4C8FF03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589E3-71C2-469B-B343-CEB7E4924AD2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97A58BE-0493-4DAB-9D03-78440885C4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7A29-2935-4BF7-9DE8-3BA9CCB04C16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5C7F4C-5B5E-4165-AD02-B7CEF20954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penci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755775"/>
            <a:ext cx="1614488" cy="2144713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805FC-6D15-4D02-AC41-C86C3CBF132E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2866D3-962B-4E38-967C-EBC1684352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FD069A1-C05D-4D41-A0D7-8C56F17026EB}" type="datetime8">
              <a:rPr lang="en-US"/>
              <a:pPr>
                <a:defRPr/>
              </a:pPr>
              <a:t>1/15/2013 10:08 AM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5548BD1-57D7-4FD8-99CC-9602913603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626935-933C-43D6-9E39-3B5907EB4725}" type="datetime8">
              <a:rPr lang="en-US"/>
              <a:pPr>
                <a:defRPr/>
              </a:pPr>
              <a:t>1/15/2013 10:08 AM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3ACE15-EED0-446F-B3A5-A8FFFA954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C32D2E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84AA33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Specialized instruction in Written Expression: The challenges of Learning to Write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Robert W. Frantum-Allen</a:t>
            </a:r>
            <a:br>
              <a:rPr lang="en-US" dirty="0" smtClean="0"/>
            </a:br>
            <a:r>
              <a:rPr lang="en-US" dirty="0" smtClean="0"/>
              <a:t>PDU March 1, 2012 Session Four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Rule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often double F, L,S and Z at the end of one-syllable words with a short stressed vowel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498628" y="2967335"/>
            <a:ext cx="214674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spell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chess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stiff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jazz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Rule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Why don’t we double these words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690988" y="2967335"/>
            <a:ext cx="17620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gas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gel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his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base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                     f, ff, ph, </a:t>
            </a:r>
            <a:r>
              <a:rPr lang="en-US" dirty="0" err="1" smtClean="0"/>
              <a:t>gh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290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/f/ spelling do we use when we hear /f/ in a word?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29000" y="1447800"/>
            <a:ext cx="2262158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hal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pu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ff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cou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gh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ph</a:t>
            </a:r>
          </a:p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ph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76200" y="9906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Single letter F when you hear it at the beginning of a word. Never FF or GH</a:t>
            </a:r>
          </a:p>
          <a:p>
            <a:pPr algn="ctr"/>
            <a:r>
              <a:rPr lang="en-US" dirty="0" smtClean="0"/>
              <a:t>Fan </a:t>
            </a:r>
          </a:p>
          <a:p>
            <a:pPr algn="ctr"/>
            <a:r>
              <a:rPr lang="en-US" dirty="0" smtClean="0"/>
              <a:t>Fun 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715000" y="10668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FF after a stressed short vowel </a:t>
            </a:r>
          </a:p>
          <a:p>
            <a:pPr algn="ctr"/>
            <a:r>
              <a:rPr lang="en-US" dirty="0" smtClean="0"/>
              <a:t>Cliff</a:t>
            </a:r>
          </a:p>
          <a:p>
            <a:pPr algn="ctr"/>
            <a:r>
              <a:rPr lang="en-US" dirty="0" smtClean="0"/>
              <a:t>Staff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791200" y="3886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 is only used in words of Greek origin and can be in any </a:t>
            </a:r>
            <a:r>
              <a:rPr lang="en-US" dirty="0" smtClean="0"/>
              <a:t>position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52400" y="3810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</a:t>
            </a:r>
            <a:r>
              <a:rPr lang="en-US" dirty="0" smtClean="0"/>
              <a:t>H </a:t>
            </a:r>
            <a:r>
              <a:rPr lang="en-US" dirty="0" smtClean="0"/>
              <a:t>is only used in words of </a:t>
            </a:r>
            <a:r>
              <a:rPr lang="en-US" dirty="0" smtClean="0"/>
              <a:t>Anglo Saxon </a:t>
            </a:r>
            <a:r>
              <a:rPr lang="en-US" dirty="0" smtClean="0"/>
              <a:t>origin </a:t>
            </a:r>
            <a:r>
              <a:rPr lang="en-US" dirty="0" smtClean="0"/>
              <a:t>and is only in a handful of words as a part of the </a:t>
            </a:r>
            <a:r>
              <a:rPr lang="en-US" dirty="0" err="1" smtClean="0"/>
              <a:t>ough</a:t>
            </a:r>
            <a:r>
              <a:rPr lang="en-US" dirty="0" smtClean="0"/>
              <a:t> grapheme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                    </a:t>
            </a:r>
            <a:r>
              <a:rPr lang="en-US" dirty="0" smtClean="0"/>
              <a:t>c, k, </a:t>
            </a:r>
            <a:r>
              <a:rPr lang="en-US" dirty="0" smtClean="0"/>
              <a:t>ck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86708" y="1447800"/>
            <a:ext cx="2146742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oat</a:t>
            </a:r>
          </a:p>
          <a:p>
            <a:pPr algn="ctr"/>
            <a:r>
              <a:rPr lang="en-US" sz="54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ettle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ck</a:t>
            </a:r>
          </a:p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atch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snea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pic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290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/k/ spelling do we use when we hear /k/ in a word?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52400" y="22098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the letter c for /k/before letter a, o and u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715000" y="13716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the letter k for /k/ before letter e, I and y, after low vowel,  diphthong or vowel team or when it is part of </a:t>
            </a:r>
            <a:r>
              <a:rPr lang="en-US" dirty="0" err="1" smtClean="0"/>
              <a:t>VCe</a:t>
            </a:r>
            <a:r>
              <a:rPr lang="en-US" dirty="0" smtClean="0"/>
              <a:t> pattern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15000" y="39624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the letters ck for /k/ after an accented short vowel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/k/- c, k, </a:t>
            </a:r>
            <a:r>
              <a:rPr lang="en-US" dirty="0" smtClean="0"/>
              <a:t>ck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Why don’t these words follow the rule?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964360" y="2971800"/>
            <a:ext cx="330090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kayak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koala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kangaroo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flak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/>
              <a:t>/s/ S or C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5052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/s/ spelling do we use when we hear /s/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22098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/s/ when followed by e, I or y is spelled with a C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943600" y="2286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/s/ when followed by a, o, or u is spelled with a S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02124" y="1447800"/>
            <a:ext cx="191590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ni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</a:p>
          <a:p>
            <a:pPr algn="ctr"/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ent</a:t>
            </a:r>
          </a:p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orry</a:t>
            </a:r>
          </a:p>
          <a:p>
            <a:pPr algn="ctr"/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</a:t>
            </a:r>
          </a:p>
          <a:p>
            <a:pPr algn="ctr"/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/s/ S or C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8862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Why don’t these words follow the rule?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657600" y="4495800"/>
            <a:ext cx="20697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Cello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Ciao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Words that use the C to represent the /s/ sound come from what language of origin?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276600" y="2743200"/>
            <a:ext cx="2685351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French 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/j/</a:t>
            </a: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en-US" dirty="0" smtClean="0"/>
              <a:t> or G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290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/j/ spelling do we use when we hear /j/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22098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/j/ when followed by e, I or y is spelled with a 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943600" y="2362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/j/ when followed by a, o, or u is spelled with a J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6776" y="1447800"/>
            <a:ext cx="164660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ent</a:t>
            </a:r>
          </a:p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oke</a:t>
            </a:r>
          </a:p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ym</a:t>
            </a:r>
          </a:p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ob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/s/ S or C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Words that use the G to represent the /j/ sound come from what language of origin?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276600" y="2743200"/>
            <a:ext cx="2685351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French 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/>
              <a:t> or NG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624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</a:t>
            </a:r>
            <a:r>
              <a:rPr lang="en-US" dirty="0" err="1" smtClean="0"/>
              <a:t>ng</a:t>
            </a:r>
            <a:r>
              <a:rPr lang="en-US" dirty="0" smtClean="0"/>
              <a:t>/ spelling do we use when we hear /</a:t>
            </a:r>
            <a:r>
              <a:rPr lang="en-US" dirty="0" err="1" smtClean="0"/>
              <a:t>ng</a:t>
            </a:r>
            <a:r>
              <a:rPr lang="en-US" dirty="0" smtClean="0"/>
              <a:t>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20574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r>
              <a:rPr lang="en-US" dirty="0" err="1" smtClean="0"/>
              <a:t>ng</a:t>
            </a:r>
            <a:r>
              <a:rPr lang="en-US" dirty="0" smtClean="0"/>
              <a:t>/ before a /k/ or /g/ sounds is spelled with an N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943600" y="2286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r>
              <a:rPr lang="en-US" dirty="0" err="1" smtClean="0"/>
              <a:t>ng</a:t>
            </a:r>
            <a:r>
              <a:rPr lang="en-US" dirty="0" smtClean="0"/>
              <a:t>/ when alone at the end of a word is spelled with 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05944" y="1447800"/>
            <a:ext cx="210826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fi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ng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er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gst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hu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ng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Schedule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000" dirty="0" smtClean="0"/>
              <a:t>March 1- Spelling- 900 Grant </a:t>
            </a:r>
            <a:r>
              <a:rPr lang="en-US" sz="2000" dirty="0" err="1" smtClean="0"/>
              <a:t>Glassroom</a:t>
            </a:r>
            <a:endParaRPr lang="en-US" sz="2000" dirty="0" smtClean="0"/>
          </a:p>
          <a:p>
            <a:r>
              <a:rPr lang="en-US" sz="2000" dirty="0" smtClean="0"/>
              <a:t>March 22- Spelling 900 Grant 108 </a:t>
            </a:r>
            <a:r>
              <a:rPr lang="en-US" sz="2000" dirty="0" err="1" smtClean="0"/>
              <a:t>ab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April 12- Grammar 900 Grant 108 </a:t>
            </a:r>
            <a:r>
              <a:rPr lang="en-US" sz="2000" dirty="0" err="1" smtClean="0"/>
              <a:t>ab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April 19- Grammar 900 Grant </a:t>
            </a:r>
            <a:r>
              <a:rPr lang="en-US" sz="2000" dirty="0" err="1" smtClean="0"/>
              <a:t>Glassroom</a:t>
            </a:r>
            <a:endParaRPr lang="en-US" sz="2000" dirty="0" smtClean="0"/>
          </a:p>
          <a:p>
            <a:r>
              <a:rPr lang="en-US" sz="2000" dirty="0" smtClean="0"/>
              <a:t>May 3- Composition 900 Grant 108 </a:t>
            </a:r>
            <a:r>
              <a:rPr lang="en-US" sz="2000" dirty="0" err="1" smtClean="0"/>
              <a:t>ab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May 10- Composition  900 Grant 108 </a:t>
            </a:r>
            <a:r>
              <a:rPr lang="en-US" sz="2000" dirty="0" err="1" smtClean="0"/>
              <a:t>ab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May 17- Composition 900 Grant </a:t>
            </a:r>
            <a:r>
              <a:rPr lang="en-US" sz="2000" dirty="0" err="1" smtClean="0"/>
              <a:t>Glassroom</a:t>
            </a:r>
            <a:endParaRPr lang="en-US" sz="2000" dirty="0" smtClean="0"/>
          </a:p>
          <a:p>
            <a:r>
              <a:rPr lang="en-US" sz="2000" dirty="0" smtClean="0"/>
              <a:t>May 24- Final PDU review- Maybe Laura’s community rooms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cs typeface="Arial" pitchFamily="34" charset="0"/>
              </a:rPr>
              <a:t>CH</a:t>
            </a:r>
            <a:r>
              <a:rPr lang="en-US" dirty="0" smtClean="0"/>
              <a:t> or TCH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4196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</a:t>
            </a:r>
            <a:r>
              <a:rPr lang="en-US" dirty="0" err="1" smtClean="0"/>
              <a:t>ch</a:t>
            </a:r>
            <a:r>
              <a:rPr lang="en-US" dirty="0" smtClean="0"/>
              <a:t>/ spelling do we use when we hear /</a:t>
            </a:r>
            <a:r>
              <a:rPr lang="en-US" dirty="0" err="1" smtClean="0"/>
              <a:t>ch</a:t>
            </a:r>
            <a:r>
              <a:rPr lang="en-US" dirty="0" smtClean="0"/>
              <a:t>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2362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</a:t>
            </a:r>
            <a:r>
              <a:rPr lang="en-US" dirty="0" err="1" smtClean="0"/>
              <a:t>tch</a:t>
            </a:r>
            <a:r>
              <a:rPr lang="en-US" dirty="0" smtClean="0"/>
              <a:t> at the end of an accented short vowel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943600" y="2362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 </a:t>
            </a:r>
            <a:r>
              <a:rPr lang="en-US" dirty="0" smtClean="0"/>
              <a:t>occurs after a long vowel, diphthongs or consonants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32821" y="1447800"/>
            <a:ext cx="245451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laun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tch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pi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tch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star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</a:t>
            </a:r>
            <a:endParaRPr lang="en-US" sz="5400" b="1" u="sng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mun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</a:t>
            </a:r>
            <a:endParaRPr lang="en-US" sz="5400" b="1" u="sng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dirty="0" smtClean="0"/>
              <a:t> or TCH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Why don’t these words follow the rule?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445262" y="2971800"/>
            <a:ext cx="233910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much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such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rich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which 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cs typeface="Arial" pitchFamily="34" charset="0"/>
              </a:rPr>
              <a:t>/n/</a:t>
            </a:r>
            <a:r>
              <a:rPr lang="en-US" dirty="0" smtClean="0"/>
              <a:t> </a:t>
            </a:r>
            <a:r>
              <a:rPr lang="en-US" dirty="0" smtClean="0">
                <a:cs typeface="Arial" pitchFamily="34" charset="0"/>
              </a:rPr>
              <a:t>N</a:t>
            </a:r>
            <a:r>
              <a:rPr lang="en-US" dirty="0" smtClean="0"/>
              <a:t>, KN,  or GN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7150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/n/ spelling do we use when we hear /n/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3429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N to spell the /n/ sound most of the time.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895600" y="3505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KN at the beginning of some </a:t>
            </a:r>
            <a:r>
              <a:rPr lang="en-US" dirty="0" err="1" smtClean="0"/>
              <a:t>anglo</a:t>
            </a:r>
            <a:r>
              <a:rPr lang="en-US" dirty="0" smtClean="0"/>
              <a:t> </a:t>
            </a:r>
            <a:r>
              <a:rPr lang="en-US" dirty="0" err="1" smtClean="0"/>
              <a:t>saxon</a:t>
            </a:r>
            <a:r>
              <a:rPr lang="en-US" dirty="0" smtClean="0"/>
              <a:t> words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86400" y="3505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GN at the beginning  or end of some </a:t>
            </a:r>
            <a:r>
              <a:rPr lang="en-US" dirty="0" err="1" smtClean="0"/>
              <a:t>anglo</a:t>
            </a:r>
            <a:r>
              <a:rPr lang="en-US" dirty="0" smtClean="0"/>
              <a:t> </a:t>
            </a:r>
            <a:r>
              <a:rPr lang="en-US" dirty="0" err="1" smtClean="0"/>
              <a:t>saxon</a:t>
            </a:r>
            <a:r>
              <a:rPr lang="en-US" dirty="0" smtClean="0"/>
              <a:t> words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55544" y="1828800"/>
            <a:ext cx="7314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kn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ow, 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ot, rei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gn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gn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cs typeface="Arial" pitchFamily="34" charset="0"/>
              </a:rPr>
              <a:t>/g/</a:t>
            </a:r>
            <a:r>
              <a:rPr lang="en-US" dirty="0" smtClean="0"/>
              <a:t> </a:t>
            </a:r>
            <a:r>
              <a:rPr lang="en-US" dirty="0" smtClean="0">
                <a:cs typeface="Arial" pitchFamily="34" charset="0"/>
              </a:rPr>
              <a:t>G, GH, GUE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8674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/g/ spelling do we use when we hear /g/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3429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G to spell the /g/ sound most of the time.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895600" y="3505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GH at the beginning of some Anglo Saxon words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86400" y="3505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GUE at the end of French-derived words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400" y="1828800"/>
            <a:ext cx="6477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ot, 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gh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ost,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fati</a:t>
            </a:r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gue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cs typeface="Arial" pitchFamily="34" charset="0"/>
              </a:rPr>
              <a:t>/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en-US" dirty="0" smtClean="0">
                <a:cs typeface="Arial" pitchFamily="34" charset="0"/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cs typeface="Arial" pitchFamily="34" charset="0"/>
              </a:rPr>
              <a:t>J, DGE, GE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9530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Which /j/ spelling do we use when we hear /j/ in a word?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2400" y="3429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J to spell the /j/ sound at the beginning of words. J can never be used at the end of a word.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24200" y="3505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DGE at the end of words after an accented short vowel.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791200" y="35052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GE after long vowels, diphthongs, unaccented vowels (schwa), or other consonants.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400" y="1828800"/>
            <a:ext cx="6477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ust, fu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dge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villa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r>
              <a:rPr lang="en-US" dirty="0" smtClean="0">
                <a:cs typeface="Arial" pitchFamily="34" charset="0"/>
              </a:rPr>
              <a:t>When is Q /</a:t>
            </a:r>
            <a:r>
              <a:rPr lang="en-US" dirty="0" err="1" smtClean="0">
                <a:cs typeface="Arial" pitchFamily="34" charset="0"/>
              </a:rPr>
              <a:t>kw</a:t>
            </a:r>
            <a:r>
              <a:rPr lang="en-US" dirty="0" smtClean="0">
                <a:cs typeface="Arial" pitchFamily="34" charset="0"/>
              </a:rPr>
              <a:t>/ or /k/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629400" y="0"/>
            <a:ext cx="220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When does q say /</a:t>
            </a:r>
            <a:r>
              <a:rPr lang="en-US" dirty="0" err="1" smtClean="0"/>
              <a:t>kw</a:t>
            </a:r>
            <a:r>
              <a:rPr lang="en-US" dirty="0" smtClean="0"/>
              <a:t>/ or /k/ 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4800" y="34290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QU to say /</a:t>
            </a:r>
            <a:r>
              <a:rPr lang="en-US" dirty="0" err="1" smtClean="0"/>
              <a:t>kw</a:t>
            </a:r>
            <a:r>
              <a:rPr lang="en-US" dirty="0" smtClean="0"/>
              <a:t>/ in all English Words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257800" y="3581400"/>
            <a:ext cx="32004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Q in all foreign words.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76400" y="1828800"/>
            <a:ext cx="6477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qu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ick, Ira</a:t>
            </a:r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We spell by position of a phoneme- Vowels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words cannot end with …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9800" y="2667000"/>
            <a:ext cx="569387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1524000"/>
            <a:ext cx="110799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ai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ay</a:t>
            </a:r>
          </a:p>
          <a:p>
            <a:pPr algn="ctr"/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oi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oy</a:t>
            </a:r>
            <a:endParaRPr lang="en-U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aw</a:t>
            </a:r>
          </a:p>
        </p:txBody>
      </p:sp>
      <p:sp>
        <p:nvSpPr>
          <p:cNvPr id="7" name="Rectangle 6"/>
          <p:cNvSpPr/>
          <p:nvPr/>
        </p:nvSpPr>
        <p:spPr>
          <a:xfrm>
            <a:off x="6229164" y="1600200"/>
            <a:ext cx="1146468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ou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ow</a:t>
            </a:r>
            <a:endParaRPr lang="en-U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eu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ew</a:t>
            </a:r>
            <a:endParaRPr lang="en-U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</a:p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Vowels: ALL Open syllables are spelling with 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06136" y="2967335"/>
            <a:ext cx="3531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a, e,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o, u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Vowels: ALL R- Controlled vowels are spelling with 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06136" y="2967335"/>
            <a:ext cx="3531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a, e,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o, u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3962400" cy="5257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5 Principles for understanding English Spelling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We spell by phoneme-grapheme correspondences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We spell by position of a phoneme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  <p:pic>
        <p:nvPicPr>
          <p:cNvPr id="19461" name="Picture 2" descr="C:\Users\rfrantu.DPSUSER\AppData\Local\Microsoft\Windows\Temporary Internet Files\Content.IE5\MJK731BA\MC9002950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52400"/>
            <a:ext cx="18303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2" descr="http://icanhascheezburger.wordpress.com/files/2008/01/funny-pictures-mustached-princess-bride-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828800"/>
            <a:ext cx="4686300" cy="3514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Vowels: Optional Medial Position Long Vowel Spelling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05200" y="2057400"/>
            <a:ext cx="122341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ee</a:t>
            </a:r>
            <a:endParaRPr lang="en-U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ea</a:t>
            </a:r>
          </a:p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igh</a:t>
            </a:r>
            <a:endParaRPr lang="en-U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oa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uncommon spellings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8816" y="1752600"/>
            <a:ext cx="160813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ei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ie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ey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eigh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0" y="1828800"/>
            <a:ext cx="183896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oe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eu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ui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eu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augh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We spell by phoneme/grapheme</a:t>
            </a:r>
            <a:br>
              <a:rPr lang="en-US" sz="4000" dirty="0" smtClean="0"/>
            </a:br>
            <a:r>
              <a:rPr lang="en-US" sz="4000" dirty="0" smtClean="0"/>
              <a:t>correspondence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Phoneme/Grapheme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981200"/>
            <a:ext cx="6705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Grapheme</a:t>
            </a:r>
          </a:p>
          <a:p>
            <a:pPr algn="ctr"/>
            <a:r>
              <a:rPr lang="en-US" dirty="0" smtClean="0"/>
              <a:t>Graph= write; -</a:t>
            </a:r>
            <a:r>
              <a:rPr lang="en-US" dirty="0" err="1" smtClean="0"/>
              <a:t>eme</a:t>
            </a:r>
            <a:r>
              <a:rPr lang="en-US" dirty="0" smtClean="0"/>
              <a:t> = unit of structure </a:t>
            </a:r>
          </a:p>
          <a:p>
            <a:pPr algn="ctr"/>
            <a:r>
              <a:rPr lang="en-US" dirty="0" smtClean="0"/>
              <a:t>Written form of a sound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3886200"/>
            <a:ext cx="6705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Phoneme </a:t>
            </a:r>
          </a:p>
          <a:p>
            <a:pPr algn="ctr"/>
            <a:r>
              <a:rPr lang="en-US" dirty="0" err="1" smtClean="0"/>
              <a:t>Phono</a:t>
            </a:r>
            <a:r>
              <a:rPr lang="en-US" dirty="0" smtClean="0"/>
              <a:t>= sound; -</a:t>
            </a:r>
            <a:r>
              <a:rPr lang="en-US" dirty="0" err="1" smtClean="0"/>
              <a:t>eme</a:t>
            </a:r>
            <a:r>
              <a:rPr lang="en-US" dirty="0" smtClean="0"/>
              <a:t> = unit of structure </a:t>
            </a:r>
          </a:p>
          <a:p>
            <a:pPr algn="ctr"/>
            <a:r>
              <a:rPr lang="en-US" dirty="0" smtClean="0"/>
              <a:t>distinctive sounds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Phoneme/Grapheme Mapping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0" y="1752600"/>
          <a:ext cx="74676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Phoneme/Grapheme Cards </a:t>
            </a:r>
            <a:endParaRPr lang="en-US" dirty="0"/>
          </a:p>
        </p:txBody>
      </p:sp>
      <p:pic>
        <p:nvPicPr>
          <p:cNvPr id="192514" name="Picture 2" descr="http://www.adam-mcfarland.net/wp-content/uploads/2009/03/blank-index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3556000" cy="2133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5000" y="2057400"/>
            <a:ext cx="144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>
                <a:latin typeface="+mj-lt"/>
              </a:rPr>
              <a:t>er</a:t>
            </a:r>
            <a:endParaRPr lang="en-US" sz="6600" dirty="0">
              <a:latin typeface="+mj-lt"/>
            </a:endParaRPr>
          </a:p>
        </p:txBody>
      </p:sp>
      <p:pic>
        <p:nvPicPr>
          <p:cNvPr id="5" name="Picture 2" descr="http://www.adam-mcfarland.net/wp-content/uploads/2009/03/blank-index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810000"/>
            <a:ext cx="3556000" cy="213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10200" y="4343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/</a:t>
            </a:r>
            <a:r>
              <a:rPr lang="en-US" sz="2400" b="1" dirty="0" err="1" smtClean="0">
                <a:latin typeface="+mj-lt"/>
              </a:rPr>
              <a:t>er</a:t>
            </a:r>
            <a:r>
              <a:rPr lang="en-US" sz="2400" b="1" dirty="0" smtClean="0">
                <a:latin typeface="+mj-lt"/>
              </a:rPr>
              <a:t>/ 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We spell by position of a phoneme- Consonants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phonemes are regular but some …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676400" y="1828800"/>
            <a:ext cx="5410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Are spelled by …</a:t>
            </a:r>
            <a:endParaRPr lang="en-US" sz="2400" b="1" dirty="0"/>
          </a:p>
        </p:txBody>
      </p:sp>
      <p:sp>
        <p:nvSpPr>
          <p:cNvPr id="6" name="Flowchart: Process 5"/>
          <p:cNvSpPr/>
          <p:nvPr/>
        </p:nvSpPr>
        <p:spPr>
          <a:xfrm>
            <a:off x="685800" y="3200400"/>
            <a:ext cx="2286000" cy="16002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Where the phoneme is placed</a:t>
            </a:r>
            <a:endParaRPr lang="en-US" sz="2800" dirty="0"/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 flipH="1">
            <a:off x="2362200" y="2590800"/>
            <a:ext cx="20193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5" idx="2"/>
          </p:cNvCxnSpPr>
          <p:nvPr/>
        </p:nvCxnSpPr>
        <p:spPr>
          <a:xfrm flipH="1" flipV="1">
            <a:off x="4381500" y="2590800"/>
            <a:ext cx="20193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Process 11"/>
          <p:cNvSpPr/>
          <p:nvPr/>
        </p:nvSpPr>
        <p:spPr>
          <a:xfrm>
            <a:off x="5257800" y="3276600"/>
            <a:ext cx="2286000" cy="16002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other sound comes before or after it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152400" y="5486400"/>
            <a:ext cx="1219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beginning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447800" y="5486400"/>
            <a:ext cx="1219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middle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43200" y="5486400"/>
            <a:ext cx="1219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066800" y="4724400"/>
            <a:ext cx="4953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66900" y="4800600"/>
            <a:ext cx="1143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76500" y="4724400"/>
            <a:ext cx="5715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pecialized instruction in Written Expression: The challenges of Learning to Write &amp;quot;&quot;/&gt;&lt;property id=&quot;20307&quot; value=&quot;256&quot;/&gt;&lt;/object&gt;&lt;object type=&quot;3&quot; unique_id=&quot;10509&quot;&gt;&lt;property id=&quot;20148&quot; value=&quot;5&quot;/&gt;&lt;property id=&quot;20300&quot; value=&quot;Slide 3 - &amp;quot;Objectives&amp;quot;&quot;/&gt;&lt;property id=&quot;20307&quot; value=&quot;270&quot;/&gt;&lt;/object&gt;&lt;object type=&quot;3&quot; unique_id=&quot;66485&quot;&gt;&lt;property id=&quot;20148&quot; value=&quot;5&quot;/&gt;&lt;property id=&quot;20300&quot; value=&quot;Slide 2 - &amp;quot;Schedule &amp;quot;&quot;/&gt;&lt;property id=&quot;20307&quot; value=&quot;334&quot;/&gt;&lt;/object&gt;&lt;object type=&quot;3&quot; unique_id=&quot;75522&quot;&gt;&lt;property id=&quot;20148&quot; value=&quot;5&quot;/&gt;&lt;property id=&quot;20300&quot; value=&quot;Slide 4 - &amp;quot;We spell by phoneme/grapheme&amp;#x0D;&amp;#x0A;correspondence &amp;quot;&quot;/&gt;&lt;property id=&quot;20307&quot; value=&quot;371&quot;/&gt;&lt;/object&gt;&lt;object type=&quot;3&quot; unique_id=&quot;75918&quot;&gt;&lt;property id=&quot;20148&quot; value=&quot;5&quot;/&gt;&lt;property id=&quot;20300&quot; value=&quot;Slide 5 - &amp;quot;Phoneme/Grapheme&amp;quot;&quot;/&gt;&lt;property id=&quot;20307&quot; value=&quot;372&quot;/&gt;&lt;/object&gt;&lt;object type=&quot;3&quot; unique_id=&quot;75919&quot;&gt;&lt;property id=&quot;20148&quot; value=&quot;5&quot;/&gt;&lt;property id=&quot;20300&quot; value=&quot;Slide 6 - &amp;quot;Phoneme/Grapheme Mapping &amp;quot;&quot;/&gt;&lt;property id=&quot;20307&quot; value=&quot;373&quot;/&gt;&lt;/object&gt;&lt;object type=&quot;3&quot; unique_id=&quot;75920&quot;&gt;&lt;property id=&quot;20148&quot; value=&quot;5&quot;/&gt;&lt;property id=&quot;20300&quot; value=&quot;Slide 7 - &amp;quot;Phoneme/Grapheme Cards &amp;quot;&quot;/&gt;&lt;property id=&quot;20307&quot; value=&quot;374&quot;/&gt;&lt;/object&gt;&lt;object type=&quot;3&quot; unique_id=&quot;77366&quot;&gt;&lt;property id=&quot;20148&quot; value=&quot;5&quot;/&gt;&lt;property id=&quot;20300&quot; value=&quot;Slide 8 - &amp;quot;We spell by position of a phoneme- Consonants &amp;quot;&quot;/&gt;&lt;property id=&quot;20307&quot; value=&quot;377&quot;/&gt;&lt;/object&gt;&lt;object type=&quot;3&quot; unique_id=&quot;77367&quot;&gt;&lt;property id=&quot;20148&quot; value=&quot;5&quot;/&gt;&lt;property id=&quot;20300&quot; value=&quot;Slide 9 - &amp;quot;Most phonemes are regular but some … &amp;quot;&quot;/&gt;&lt;property id=&quot;20307&quot; value=&quot;378&quot;/&gt;&lt;/object&gt;&lt;object type=&quot;3&quot; unique_id=&quot;77368&quot;&gt;&lt;property id=&quot;20148&quot; value=&quot;5&quot;/&gt;&lt;property id=&quot;20300&quot; value=&quot;Slide 10 - &amp;quot;FOSS Rule &amp;quot;&quot;/&gt;&lt;property id=&quot;20307&quot; value=&quot;380&quot;/&gt;&lt;/object&gt;&lt;object type=&quot;3&quot; unique_id=&quot;77369&quot;&gt;&lt;property id=&quot;20148&quot; value=&quot;5&quot;/&gt;&lt;property id=&quot;20300&quot; value=&quot;Slide 11 - &amp;quot;FOSS Rule &amp;quot;&quot;/&gt;&lt;property id=&quot;20307&quot; value=&quot;381&quot;/&gt;&lt;/object&gt;&lt;object type=&quot;3&quot; unique_id=&quot;77372&quot;&gt;&lt;property id=&quot;20148&quot; value=&quot;5&quot;/&gt;&lt;property id=&quot;20300&quot; value=&quot;Slide 14 - &amp;quot;/k/- c, k, ck &amp;quot;&quot;/&gt;&lt;property id=&quot;20307&quot; value=&quot;383&quot;/&gt;&lt;/object&gt;&lt;object type=&quot;3&quot; unique_id=&quot;77373&quot;&gt;&lt;property id=&quot;20148&quot; value=&quot;5&quot;/&gt;&lt;property id=&quot;20300&quot; value=&quot;Slide 15 - &amp;quot;/s/ S or C &amp;quot;&quot;/&gt;&lt;property id=&quot;20307&quot; value=&quot;384&quot;/&gt;&lt;/object&gt;&lt;object type=&quot;3&quot; unique_id=&quot;77374&quot;&gt;&lt;property id=&quot;20148&quot; value=&quot;5&quot;/&gt;&lt;property id=&quot;20300&quot; value=&quot;Slide 16 - &amp;quot;/s/ S or C &amp;quot;&quot;/&gt;&lt;property id=&quot;20307&quot; value=&quot;385&quot;/&gt;&lt;/object&gt;&lt;object type=&quot;3&quot; unique_id=&quot;77375&quot;&gt;&lt;property id=&quot;20148&quot; value=&quot;5&quot;/&gt;&lt;property id=&quot;20300&quot; value=&quot;Slide 17 - &amp;quot;/j/ J or G &amp;quot;&quot;/&gt;&lt;property id=&quot;20307&quot; value=&quot;386&quot;/&gt;&lt;/object&gt;&lt;object type=&quot;3&quot; unique_id=&quot;77376&quot;&gt;&lt;property id=&quot;20148&quot; value=&quot;5&quot;/&gt;&lt;property id=&quot;20300&quot; value=&quot;Slide 18 - &amp;quot;/s/ S or C &amp;quot;&quot;/&gt;&lt;property id=&quot;20307&quot; value=&quot;387&quot;/&gt;&lt;/object&gt;&lt;object type=&quot;3&quot; unique_id=&quot;77377&quot;&gt;&lt;property id=&quot;20148&quot; value=&quot;5&quot;/&gt;&lt;property id=&quot;20300&quot; value=&quot;Slide 19 - &amp;quot;/ng/ N or NG &amp;quot;&quot;/&gt;&lt;property id=&quot;20307&quot; value=&quot;388&quot;/&gt;&lt;/object&gt;&lt;object type=&quot;3&quot; unique_id=&quot;77378&quot;&gt;&lt;property id=&quot;20148&quot; value=&quot;5&quot;/&gt;&lt;property id=&quot;20300&quot; value=&quot;Slide 20 - &amp;quot;/ch/ CH or TCH &amp;quot;&quot;/&gt;&lt;property id=&quot;20307&quot; value=&quot;389&quot;/&gt;&lt;/object&gt;&lt;object type=&quot;3&quot; unique_id=&quot;77379&quot;&gt;&lt;property id=&quot;20148&quot; value=&quot;5&quot;/&gt;&lt;property id=&quot;20300&quot; value=&quot;Slide 21 - &amp;quot;/ch/ CH or TCH &amp;quot;&quot;/&gt;&lt;property id=&quot;20307&quot; value=&quot;390&quot;/&gt;&lt;/object&gt;&lt;object type=&quot;3&quot; unique_id=&quot;77380&quot;&gt;&lt;property id=&quot;20148&quot; value=&quot;5&quot;/&gt;&lt;property id=&quot;20300&quot; value=&quot;Slide 22 - &amp;quot;/n/ N, KN,  or GN &amp;quot;&quot;/&gt;&lt;property id=&quot;20307&quot; value=&quot;391&quot;/&gt;&lt;/object&gt;&lt;object type=&quot;3&quot; unique_id=&quot;77381&quot;&gt;&lt;property id=&quot;20148&quot; value=&quot;5&quot;/&gt;&lt;property id=&quot;20300&quot; value=&quot;Slide 23 - &amp;quot;/g/ G, GH, GUE&amp;quot;&quot;/&gt;&lt;property id=&quot;20307&quot; value=&quot;392&quot;/&gt;&lt;/object&gt;&lt;object type=&quot;3&quot; unique_id=&quot;77382&quot;&gt;&lt;property id=&quot;20148&quot; value=&quot;5&quot;/&gt;&lt;property id=&quot;20300&quot; value=&quot;Slide 24 - &amp;quot;/j/ J, DGE, GE&amp;quot;&quot;/&gt;&lt;property id=&quot;20307&quot; value=&quot;395&quot;/&gt;&lt;/object&gt;&lt;object type=&quot;3&quot; unique_id=&quot;77383&quot;&gt;&lt;property id=&quot;20148&quot; value=&quot;5&quot;/&gt;&lt;property id=&quot;20300&quot; value=&quot;Slide 25 - &amp;quot;When is Q /kw/ or /k/&amp;quot;&quot;/&gt;&lt;property id=&quot;20307&quot; value=&quot;393&quot;/&gt;&lt;/object&gt;&lt;object type=&quot;3&quot; unique_id=&quot;77384&quot;&gt;&lt;property id=&quot;20148&quot; value=&quot;5&quot;/&gt;&lt;property id=&quot;20300&quot; value=&quot;Slide 26 - &amp;quot;We spell by position of a phoneme- Vowels &amp;quot;&quot;/&gt;&lt;property id=&quot;20307&quot; value=&quot;394&quot;/&gt;&lt;/object&gt;&lt;object type=&quot;3&quot; unique_id=&quot;77385&quot;&gt;&lt;property id=&quot;20148&quot; value=&quot;5&quot;/&gt;&lt;property id=&quot;20300&quot; value=&quot;Slide 27 - &amp;quot;English words cannot end with … &amp;quot;&quot;/&gt;&lt;property id=&quot;20307&quot; value=&quot;396&quot;/&gt;&lt;/object&gt;&lt;object type=&quot;3&quot; unique_id=&quot;77386&quot;&gt;&lt;property id=&quot;20148&quot; value=&quot;5&quot;/&gt;&lt;property id=&quot;20300&quot; value=&quot;Slide 28 - &amp;quot;Long Vowels: ALL Open syllables are spelling with …&amp;quot;&quot;/&gt;&lt;property id=&quot;20307&quot; value=&quot;397&quot;/&gt;&lt;/object&gt;&lt;object type=&quot;3&quot; unique_id=&quot;77387&quot;&gt;&lt;property id=&quot;20148&quot; value=&quot;5&quot;/&gt;&lt;property id=&quot;20300&quot; value=&quot;Slide 29 - &amp;quot;Long Vowels: ALL R- Controlled vowels are spelling with …&amp;quot;&quot;/&gt;&lt;property id=&quot;20307&quot; value=&quot;398&quot;/&gt;&lt;/object&gt;&lt;object type=&quot;3&quot; unique_id=&quot;77388&quot;&gt;&lt;property id=&quot;20148&quot; value=&quot;5&quot;/&gt;&lt;property id=&quot;20300&quot; value=&quot;Slide 30 - &amp;quot;Vowels: Optional Medial Position Long Vowel Spelling&amp;quot;&quot;/&gt;&lt;property id=&quot;20307&quot; value=&quot;399&quot;/&gt;&lt;/object&gt;&lt;object type=&quot;3&quot; unique_id=&quot;77389&quot;&gt;&lt;property id=&quot;20148&quot; value=&quot;5&quot;/&gt;&lt;property id=&quot;20300&quot; value=&quot;Slide 31 - &amp;quot;Very uncommon spellings &amp;quot;&quot;/&gt;&lt;property id=&quot;20307&quot; value=&quot;400&quot;/&gt;&lt;/object&gt;&lt;object type=&quot;3&quot; unique_id=&quot;77458&quot;&gt;&lt;property id=&quot;20148&quot; value=&quot;5&quot;/&gt;&lt;property id=&quot;20300&quot; value=&quot;Slide 12 - &amp;quot;Discovery                      f, ff, ph, gh &amp;quot;&quot;/&gt;&lt;property id=&quot;20307&quot; value=&quot;401&quot;/&gt;&lt;/object&gt;&lt;object type=&quot;3&quot; unique_id=&quot;77459&quot;&gt;&lt;property id=&quot;20148&quot; value=&quot;5&quot;/&gt;&lt;property id=&quot;20300&quot; value=&quot;Slide 13 - &amp;quot;Discovery                     c, k, ck &amp;quot;&quot;/&gt;&lt;property id=&quot;20307&quot; value=&quot;402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B6A5FA-AEDC-493D-A38F-607DB1F38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1097</Words>
  <Application>Microsoft Office PowerPoint</Application>
  <PresentationFormat>On-screen Show (4:3)</PresentationFormat>
  <Paragraphs>188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AcademicPresentation1</vt:lpstr>
      <vt:lpstr>Specialized instruction in Written Expression: The challenges of Learning to Write </vt:lpstr>
      <vt:lpstr>Schedule </vt:lpstr>
      <vt:lpstr>Objectives</vt:lpstr>
      <vt:lpstr>We spell by phoneme/grapheme correspondence </vt:lpstr>
      <vt:lpstr>Phoneme/Grapheme</vt:lpstr>
      <vt:lpstr>Phoneme/Grapheme Mapping </vt:lpstr>
      <vt:lpstr>Phoneme/Grapheme Cards </vt:lpstr>
      <vt:lpstr>We spell by position of a phoneme- Consonants </vt:lpstr>
      <vt:lpstr>Most phonemes are regular but some … </vt:lpstr>
      <vt:lpstr>FOSS Rule </vt:lpstr>
      <vt:lpstr>FOSS Rule </vt:lpstr>
      <vt:lpstr>Discovery                      f, ff, ph, gh </vt:lpstr>
      <vt:lpstr>Discovery                     c, k, ck </vt:lpstr>
      <vt:lpstr>/k/- c, k, ck </vt:lpstr>
      <vt:lpstr>/s/ S or C </vt:lpstr>
      <vt:lpstr>/s/ S or C </vt:lpstr>
      <vt:lpstr>/j/ J or G </vt:lpstr>
      <vt:lpstr>/s/ S or C </vt:lpstr>
      <vt:lpstr>/ng/ N or NG </vt:lpstr>
      <vt:lpstr>/ch/ CH or TCH </vt:lpstr>
      <vt:lpstr>/ch/ CH or TCH </vt:lpstr>
      <vt:lpstr>/n/ N, KN,  or GN </vt:lpstr>
      <vt:lpstr>/g/ G, GH, GUE</vt:lpstr>
      <vt:lpstr>/j/ J, DGE, GE</vt:lpstr>
      <vt:lpstr>When is Q /kw/ or /k/</vt:lpstr>
      <vt:lpstr>We spell by position of a phoneme- Vowels </vt:lpstr>
      <vt:lpstr>English words cannot end with … </vt:lpstr>
      <vt:lpstr>Long Vowels: ALL Open syllables are spelling with …</vt:lpstr>
      <vt:lpstr>Long Vowels: ALL R- Controlled vowels are spelling with …</vt:lpstr>
      <vt:lpstr>Vowels: Optional Medial Position Long Vowel Spelling</vt:lpstr>
      <vt:lpstr>Very uncommon spellings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2011-12-28T16:04:36Z</dcterms:created>
  <dcterms:modified xsi:type="dcterms:W3CDTF">2013-01-15T22:22:41Z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</Properties>
</file>